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403" r:id="rId4"/>
    <p:sldId id="394" r:id="rId5"/>
    <p:sldId id="377" r:id="rId6"/>
    <p:sldId id="380" r:id="rId7"/>
    <p:sldId id="414" r:id="rId8"/>
    <p:sldId id="381" r:id="rId9"/>
    <p:sldId id="423" r:id="rId10"/>
    <p:sldId id="382" r:id="rId11"/>
    <p:sldId id="383" r:id="rId12"/>
    <p:sldId id="391" r:id="rId13"/>
    <p:sldId id="390" r:id="rId14"/>
    <p:sldId id="392" r:id="rId15"/>
    <p:sldId id="416" r:id="rId16"/>
    <p:sldId id="398" r:id="rId17"/>
    <p:sldId id="402" r:id="rId18"/>
    <p:sldId id="399" r:id="rId19"/>
    <p:sldId id="417" r:id="rId20"/>
    <p:sldId id="413" r:id="rId21"/>
    <p:sldId id="395" r:id="rId22"/>
    <p:sldId id="418" r:id="rId23"/>
    <p:sldId id="400" r:id="rId24"/>
    <p:sldId id="419" r:id="rId25"/>
    <p:sldId id="420" r:id="rId26"/>
    <p:sldId id="421" r:id="rId27"/>
    <p:sldId id="396" r:id="rId28"/>
    <p:sldId id="422" r:id="rId29"/>
    <p:sldId id="397" r:id="rId30"/>
    <p:sldId id="401" r:id="rId31"/>
    <p:sldId id="406" r:id="rId32"/>
    <p:sldId id="409" r:id="rId33"/>
    <p:sldId id="410" r:id="rId34"/>
    <p:sldId id="408" r:id="rId35"/>
    <p:sldId id="407" r:id="rId36"/>
    <p:sldId id="415" r:id="rId37"/>
    <p:sldId id="387" r:id="rId38"/>
    <p:sldId id="388" r:id="rId39"/>
    <p:sldId id="389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E3334"/>
    <a:srgbClr val="F5E7E8"/>
    <a:srgbClr val="F1DBDC"/>
    <a:srgbClr val="E8C6C7"/>
    <a:srgbClr val="0F70B7"/>
    <a:srgbClr val="8EC33A"/>
    <a:srgbClr val="6594EB"/>
    <a:srgbClr val="F6A3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0CDD7-0A06-4CB0-90F1-4FF9E0B3E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4B287B-4A53-4A44-A2D1-FBE65B4F0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63E626-72F9-4417-8C48-4817E862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5A9698-E6F6-4D6F-AE8B-06BFE670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70EAB5-1580-4249-9B58-A50112C9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42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46EB5-51F4-4BD1-A374-6486F542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5048F1-D3DE-4CFA-A526-E74E76F61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AE1D78-92C3-4AFE-B236-2EF76A6F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B8B25-2C00-4A11-BF6B-AC55182F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F6725C-0220-4567-914E-8A3E16AE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85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D1B2EF-B01F-4D79-8CA9-9DC04337F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913B6F-FDAE-4F2C-A04B-EFE382AE2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795BAB-7B88-4ED4-8A9D-8A63C89F3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F5DEBA-B98B-43DC-8092-EC52CDE7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97898-A430-45BE-84EE-960A521F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782D0-3C28-43D7-A84C-3DDECFAD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A7614E-436A-4926-BB15-4E7BF4946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957CD2-7F18-4E14-BBE1-CA368A0B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EF4519-1400-484E-82D6-F0ED9FB8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5FC665-15A7-42B5-8556-31F0C659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773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F9EEC4-1B5C-4C12-8A5D-4BBE779E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617D84-2D76-4B4C-BA3E-2D70B1E8E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A2DAE-B39C-429C-8F52-D2BCBDC2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84FC1F-3E65-4892-AB2C-B3F00638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52BA9B-A065-466D-ADC5-507DBA67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88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D1510-570B-45BD-8DE3-D0170574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E333BE-FBD0-49E6-B886-819D9AB28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5628A9-E5FD-40D3-923F-8C7615A44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867DB2-8F09-4CCC-A466-EB664B28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C898E2-D761-43FF-8080-7982D468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875A4-F956-473C-9302-7FC563AD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30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8954D-2A3B-4795-9AF8-D34CB6EC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412637-393B-4DF4-A7F3-57EB2A8E0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C51D0A-2271-49C2-829E-DB4B95B4D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EB11353-CA78-4E75-B45C-A838A0CC5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638E39-370D-4CD4-9DD4-C29E2A7D7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94E1636-4871-46BD-9F87-827700C6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8A30B0-0ED4-4F9F-9ACD-A939CF29D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6917BA-BCA7-4940-917C-730271BB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36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817B7-3144-4B4A-AB6B-17E85CCE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0C942F2-231A-4A4F-97FB-3488BE22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D00739-CD35-4637-AF4D-BEC10061D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9714CA-68CA-45CB-B9C9-BCA9C3FD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25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686B09-5014-4873-99C8-DFFD79DC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FCAFB4-40C7-4809-8CD4-4481CE8F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B0AA60-DDCD-47FC-9C64-20C2079B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9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CA202-E0DA-466A-B20A-2E59D3D98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003C6D-488B-4AB2-99AB-326F3313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2EC433-B9EA-41AA-B6C4-166B9EC2F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1528E9-F4A9-425F-8F7E-C258458F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B96B2C-99C0-476B-8768-90937443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6C5BE2-3271-48FB-9EBC-91AB2557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421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70E81-7D99-4FA4-B9D9-FE5A7CEC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1B45E2B-6028-4FB0-BC70-B068CB41E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8E522C-6237-4723-9E9A-BF50745A7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E565BA-EC4A-49F1-9D8E-F076D6D0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DBE61C-B05C-461B-A608-95825BE7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598F20-2CEA-440D-923B-46673D5D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52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BF858B-28E3-4AE4-9223-426A9B21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E134AD-150C-4735-9733-A803DE1D8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88CEF6-53B6-472F-85A0-7EE6B5090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390E3-C0F5-4B20-8E5E-2630A4B3B243}" type="datetimeFigureOut">
              <a:rPr lang="pt-BR" smtClean="0"/>
              <a:t>03/06/2019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F18FF3-63FC-47C5-B051-0056DCD01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FF5E3D-3E33-4DFC-959F-145741D78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79C2F-89EA-49C7-A3A3-22FD43E006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68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hyperlink" Target="https://colab.research.google.com/drive/1hqQ-6sCMywNC5atiG9OtQqFEg1DwoBO8" TargetMode="External"/><Relationship Id="rId4" Type="http://schemas.openxmlformats.org/officeDocument/2006/relationships/hyperlink" Target="https://github.com/geraldo7junior/pi_201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ADD6DE-8CA5-43D5-B996-9B833488F2FD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1444704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4324526" y="627075"/>
            <a:ext cx="78101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Processamento de Imagens</a:t>
            </a:r>
            <a:endParaRPr lang="pt-BR" sz="48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3561F9-0802-4374-A789-E8FAD11E46E7}"/>
              </a:ext>
            </a:extLst>
          </p:cNvPr>
          <p:cNvSpPr/>
          <p:nvPr/>
        </p:nvSpPr>
        <p:spPr>
          <a:xfrm>
            <a:off x="1368421" y="2140957"/>
            <a:ext cx="94551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Proposta para a Detecção de Plantas Daninhas em Mudas de </a:t>
            </a:r>
            <a:r>
              <a:rPr lang="pt-BR" sz="4800" b="1" i="1" dirty="0" err="1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Gallesia</a:t>
            </a:r>
            <a:r>
              <a:rPr lang="pt-BR" sz="4800" b="1" i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Integrifólia </a:t>
            </a:r>
            <a:r>
              <a:rPr lang="pt-BR" sz="48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 Métodos de Processamento de Imagens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AD366C-5C98-4F82-A7D1-90C99640B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4" r="24049"/>
          <a:stretch/>
        </p:blipFill>
        <p:spPr>
          <a:xfrm>
            <a:off x="3034593" y="22615"/>
            <a:ext cx="1016866" cy="13978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51707E5-D9CF-40B9-8CD2-7F86CA0E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1" y="384915"/>
            <a:ext cx="2636525" cy="1045466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0BBACFD-B581-4938-9213-F7C22929C601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DCFDBBD2-36A4-4830-B26B-6C03D0729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53A94997-A5C7-469C-AD01-1F64FC40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46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r="1468"/>
          <a:stretch/>
        </p:blipFill>
        <p:spPr>
          <a:xfrm>
            <a:off x="1229807" y="2829792"/>
            <a:ext cx="9732386" cy="1752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281218" y="1857392"/>
            <a:ext cx="5629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Segmentação de Imagens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188166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Otsu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5" name="Retângulo 4"/>
          <p:cNvSpPr/>
          <p:nvPr/>
        </p:nvSpPr>
        <p:spPr>
          <a:xfrm>
            <a:off x="372558" y="3521976"/>
            <a:ext cx="106662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Converte </a:t>
            </a:r>
            <a:r>
              <a:rPr lang="pt-BR" sz="3200" b="1" dirty="0">
                <a:solidFill>
                  <a:srgbClr val="404040"/>
                </a:solidFill>
              </a:rPr>
              <a:t>a imagem para escala de cinza (para aplicação do </a:t>
            </a:r>
            <a:r>
              <a:rPr lang="pt-BR" sz="3200" b="1" dirty="0" err="1" smtClean="0">
                <a:solidFill>
                  <a:srgbClr val="404040"/>
                </a:solidFill>
              </a:rPr>
              <a:t>thresholding</a:t>
            </a:r>
            <a:r>
              <a:rPr lang="pt-BR" sz="3200" b="1" dirty="0" smtClean="0">
                <a:solidFill>
                  <a:srgbClr val="404040"/>
                </a:solidFill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Transformada </a:t>
            </a:r>
            <a:r>
              <a:rPr lang="pt-BR" sz="3200" b="1" dirty="0" err="1">
                <a:solidFill>
                  <a:srgbClr val="404040"/>
                </a:solidFill>
              </a:rPr>
              <a:t>Wavelet</a:t>
            </a:r>
            <a:r>
              <a:rPr lang="pt-BR" sz="3200" b="1" dirty="0">
                <a:solidFill>
                  <a:srgbClr val="404040"/>
                </a:solidFill>
              </a:rPr>
              <a:t> para redução de ruídos</a:t>
            </a:r>
            <a:r>
              <a:rPr lang="pt-BR" sz="3200" b="1" dirty="0" smtClean="0">
                <a:solidFill>
                  <a:srgbClr val="404040"/>
                </a:solidFill>
              </a:rPr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Aplicação </a:t>
            </a:r>
            <a:r>
              <a:rPr lang="pt-BR" sz="3200" b="1" dirty="0">
                <a:solidFill>
                  <a:srgbClr val="404040"/>
                </a:solidFill>
              </a:rPr>
              <a:t>do método </a:t>
            </a:r>
            <a:r>
              <a:rPr lang="pt-BR" sz="3200" b="1" dirty="0" err="1">
                <a:solidFill>
                  <a:srgbClr val="404040"/>
                </a:solidFill>
              </a:rPr>
              <a:t>Otsu</a:t>
            </a:r>
            <a:r>
              <a:rPr lang="pt-BR" sz="3200" b="1" dirty="0">
                <a:solidFill>
                  <a:srgbClr val="404040"/>
                </a:solidFill>
              </a:rPr>
              <a:t>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85" y="1045495"/>
            <a:ext cx="7315215" cy="228600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23995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664094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Baseada em </a:t>
            </a:r>
            <a:r>
              <a:rPr lang="pt-BR" sz="3200" b="1" dirty="0" smtClean="0"/>
              <a:t>Características </a:t>
            </a:r>
            <a:r>
              <a:rPr lang="pt-BR" sz="3200" b="1" dirty="0"/>
              <a:t>dos </a:t>
            </a:r>
            <a:r>
              <a:rPr lang="pt-BR" sz="3200" b="1" dirty="0" smtClean="0"/>
              <a:t>Pixels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3" name="Retângulo 2"/>
          <p:cNvSpPr/>
          <p:nvPr/>
        </p:nvSpPr>
        <p:spPr>
          <a:xfrm>
            <a:off x="269640" y="1731928"/>
            <a:ext cx="1174865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Redimensionamento </a:t>
            </a:r>
            <a:r>
              <a:rPr lang="pt-BR" sz="3200" b="1" dirty="0">
                <a:solidFill>
                  <a:srgbClr val="404040"/>
                </a:solidFill>
              </a:rPr>
              <a:t>da </a:t>
            </a:r>
            <a:r>
              <a:rPr lang="pt-BR" sz="3200" b="1" dirty="0" smtClean="0">
                <a:solidFill>
                  <a:srgbClr val="404040"/>
                </a:solidFill>
              </a:rPr>
              <a:t>imagem;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Filtro </a:t>
            </a:r>
            <a:r>
              <a:rPr lang="pt-BR" sz="3200" b="1" dirty="0">
                <a:solidFill>
                  <a:srgbClr val="404040"/>
                </a:solidFill>
              </a:rPr>
              <a:t>de média </a:t>
            </a:r>
            <a:r>
              <a:rPr lang="pt-BR" sz="3200" b="1" dirty="0" err="1">
                <a:solidFill>
                  <a:srgbClr val="404040"/>
                </a:solidFill>
              </a:rPr>
              <a:t>blur</a:t>
            </a:r>
            <a:r>
              <a:rPr lang="pt-BR" sz="3200" b="1" dirty="0" smtClean="0">
                <a:solidFill>
                  <a:srgbClr val="404040"/>
                </a:solidFill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Conversão </a:t>
            </a:r>
            <a:r>
              <a:rPr lang="pt-BR" sz="3200" b="1" dirty="0">
                <a:solidFill>
                  <a:srgbClr val="404040"/>
                </a:solidFill>
              </a:rPr>
              <a:t>para </a:t>
            </a:r>
            <a:r>
              <a:rPr lang="pt-BR" sz="3200" b="1" dirty="0" smtClean="0">
                <a:solidFill>
                  <a:srgbClr val="404040"/>
                </a:solidFill>
              </a:rPr>
              <a:t>HSV;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Criação </a:t>
            </a:r>
            <a:r>
              <a:rPr lang="pt-BR" sz="3200" b="1" dirty="0">
                <a:solidFill>
                  <a:srgbClr val="404040"/>
                </a:solidFill>
              </a:rPr>
              <a:t>da máscara de </a:t>
            </a:r>
            <a:r>
              <a:rPr lang="pt-BR" sz="3200" b="1" dirty="0" smtClean="0">
                <a:solidFill>
                  <a:srgbClr val="404040"/>
                </a:solidFill>
              </a:rPr>
              <a:t>verde;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Erosão </a:t>
            </a:r>
            <a:r>
              <a:rPr lang="pt-BR" sz="3200" b="1" dirty="0">
                <a:solidFill>
                  <a:srgbClr val="404040"/>
                </a:solidFill>
              </a:rPr>
              <a:t>e dilatação (Para remover as plantas daninhas menores e tapar buracos na muda</a:t>
            </a:r>
            <a:r>
              <a:rPr lang="pt-BR" sz="3200" b="1" dirty="0" smtClean="0">
                <a:solidFill>
                  <a:srgbClr val="404040"/>
                </a:solidFill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Marcação </a:t>
            </a:r>
            <a:r>
              <a:rPr lang="pt-BR" sz="3200" b="1" dirty="0">
                <a:solidFill>
                  <a:srgbClr val="404040"/>
                </a:solidFill>
              </a:rPr>
              <a:t>da porcentagem de verde na imagem.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537" y="1045495"/>
            <a:ext cx="2032463" cy="203246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273142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4341091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Agrupamento k-</a:t>
            </a:r>
            <a:r>
              <a:rPr lang="pt-BR" sz="3200" b="1" dirty="0" err="1"/>
              <a:t>means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3" name="Retângulo 2"/>
          <p:cNvSpPr/>
          <p:nvPr/>
        </p:nvSpPr>
        <p:spPr>
          <a:xfrm>
            <a:off x="175489" y="3061750"/>
            <a:ext cx="1128683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Define </a:t>
            </a:r>
            <a:r>
              <a:rPr lang="pt-BR" sz="3200" b="1" dirty="0">
                <a:solidFill>
                  <a:srgbClr val="404040"/>
                </a:solidFill>
              </a:rPr>
              <a:t>um valor para </a:t>
            </a:r>
            <a:r>
              <a:rPr lang="pt-BR" sz="3200" b="1" dirty="0" smtClean="0">
                <a:solidFill>
                  <a:srgbClr val="404040"/>
                </a:solidFill>
              </a:rPr>
              <a:t>K;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Define </a:t>
            </a:r>
            <a:r>
              <a:rPr lang="pt-BR" sz="3200" b="1" dirty="0">
                <a:solidFill>
                  <a:srgbClr val="404040"/>
                </a:solidFill>
              </a:rPr>
              <a:t>um critério de parada para o </a:t>
            </a:r>
            <a:r>
              <a:rPr lang="pt-BR" sz="3200" b="1" dirty="0" smtClean="0">
                <a:solidFill>
                  <a:srgbClr val="404040"/>
                </a:solidFill>
              </a:rPr>
              <a:t>algoritmo;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Define </a:t>
            </a:r>
            <a:r>
              <a:rPr lang="pt-BR" sz="3200" b="1" dirty="0">
                <a:solidFill>
                  <a:srgbClr val="404040"/>
                </a:solidFill>
              </a:rPr>
              <a:t>um critério de escolha dos pontos centrais </a:t>
            </a:r>
            <a:r>
              <a:rPr lang="pt-BR" sz="3200" b="1" dirty="0" smtClean="0">
                <a:solidFill>
                  <a:srgbClr val="404040"/>
                </a:solidFill>
              </a:rPr>
              <a:t>iniciais;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Converte </a:t>
            </a:r>
            <a:r>
              <a:rPr lang="pt-BR" sz="3200" b="1" dirty="0">
                <a:solidFill>
                  <a:srgbClr val="404040"/>
                </a:solidFill>
              </a:rPr>
              <a:t>a imagem para escala de </a:t>
            </a:r>
            <a:r>
              <a:rPr lang="pt-BR" sz="3200" b="1" dirty="0" smtClean="0">
                <a:solidFill>
                  <a:srgbClr val="404040"/>
                </a:solidFill>
              </a:rPr>
              <a:t>LUV;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smtClean="0">
                <a:solidFill>
                  <a:srgbClr val="404040"/>
                </a:solidFill>
              </a:rPr>
              <a:t>Aplicação </a:t>
            </a:r>
            <a:r>
              <a:rPr lang="pt-BR" sz="3200" b="1" dirty="0">
                <a:solidFill>
                  <a:srgbClr val="404040"/>
                </a:solidFill>
              </a:rPr>
              <a:t>do método </a:t>
            </a:r>
            <a:r>
              <a:rPr lang="pt-BR" sz="3200" b="1" dirty="0" smtClean="0">
                <a:solidFill>
                  <a:srgbClr val="404040"/>
                </a:solidFill>
              </a:rPr>
              <a:t>K-</a:t>
            </a:r>
            <a:r>
              <a:rPr lang="pt-BR" sz="3200" b="1" dirty="0" err="1" smtClean="0">
                <a:solidFill>
                  <a:srgbClr val="404040"/>
                </a:solidFill>
              </a:rPr>
              <a:t>means</a:t>
            </a:r>
            <a:r>
              <a:rPr lang="pt-BR" sz="3200" b="1" dirty="0" smtClean="0">
                <a:solidFill>
                  <a:srgbClr val="404040"/>
                </a:solidFill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200" b="1" dirty="0" err="1" smtClean="0">
                <a:solidFill>
                  <a:srgbClr val="404040"/>
                </a:solidFill>
              </a:rPr>
              <a:t>Binarização</a:t>
            </a:r>
            <a:r>
              <a:rPr lang="pt-BR" sz="3200" b="1" dirty="0" smtClean="0">
                <a:solidFill>
                  <a:srgbClr val="404040"/>
                </a:solidFill>
              </a:rPr>
              <a:t> da imagem.</a:t>
            </a:r>
            <a:endParaRPr lang="pt-BR" sz="3200" b="1" dirty="0">
              <a:solidFill>
                <a:srgbClr val="40404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01"/>
          <a:stretch/>
        </p:blipFill>
        <p:spPr>
          <a:xfrm>
            <a:off x="5980407" y="1054731"/>
            <a:ext cx="6211593" cy="2613891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151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U-net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3" name="Retângulo 2"/>
          <p:cNvSpPr/>
          <p:nvPr/>
        </p:nvSpPr>
        <p:spPr>
          <a:xfrm>
            <a:off x="269640" y="2467588"/>
            <a:ext cx="11599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800" b="1" dirty="0" smtClean="0">
                <a:solidFill>
                  <a:srgbClr val="404040"/>
                </a:solidFill>
              </a:rPr>
              <a:t>Carregamento </a:t>
            </a:r>
            <a:r>
              <a:rPr lang="pt-BR" sz="2800" b="1" dirty="0">
                <a:solidFill>
                  <a:srgbClr val="404040"/>
                </a:solidFill>
              </a:rPr>
              <a:t>do </a:t>
            </a:r>
            <a:r>
              <a:rPr lang="pt-BR" sz="2800" b="1" dirty="0" err="1" smtClean="0">
                <a:solidFill>
                  <a:srgbClr val="404040"/>
                </a:solidFill>
              </a:rPr>
              <a:t>dataset</a:t>
            </a:r>
            <a:r>
              <a:rPr lang="pt-BR" sz="2800" b="1" dirty="0">
                <a:solidFill>
                  <a:srgbClr val="404040"/>
                </a:solidFill>
              </a:rPr>
              <a:t> </a:t>
            </a:r>
            <a:r>
              <a:rPr lang="pt-BR" sz="2800" b="1" dirty="0" smtClean="0">
                <a:solidFill>
                  <a:srgbClr val="404040"/>
                </a:solidFill>
              </a:rPr>
              <a:t>classificado;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b="1" dirty="0" smtClean="0">
                <a:solidFill>
                  <a:srgbClr val="404040"/>
                </a:solidFill>
              </a:rPr>
              <a:t>Carregamento </a:t>
            </a:r>
            <a:r>
              <a:rPr lang="pt-BR" sz="2800" b="1" dirty="0">
                <a:solidFill>
                  <a:srgbClr val="404040"/>
                </a:solidFill>
              </a:rPr>
              <a:t>de funções do </a:t>
            </a:r>
            <a:r>
              <a:rPr lang="pt-BR" sz="2800" b="1" dirty="0" err="1" smtClean="0">
                <a:solidFill>
                  <a:srgbClr val="404040"/>
                </a:solidFill>
              </a:rPr>
              <a:t>u-net</a:t>
            </a:r>
            <a:r>
              <a:rPr lang="pt-BR" sz="2800" b="1" dirty="0" smtClean="0">
                <a:solidFill>
                  <a:srgbClr val="404040"/>
                </a:solidFill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b="1" dirty="0" smtClean="0">
                <a:solidFill>
                  <a:srgbClr val="404040"/>
                </a:solidFill>
              </a:rPr>
              <a:t>Criação </a:t>
            </a:r>
            <a:r>
              <a:rPr lang="pt-BR" sz="2800" b="1" dirty="0">
                <a:solidFill>
                  <a:srgbClr val="404040"/>
                </a:solidFill>
              </a:rPr>
              <a:t>de máscaras para garantir 3 canais de </a:t>
            </a:r>
            <a:r>
              <a:rPr lang="pt-BR" sz="2800" b="1" dirty="0" smtClean="0">
                <a:solidFill>
                  <a:srgbClr val="404040"/>
                </a:solidFill>
              </a:rPr>
              <a:t>imagens;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b="1" dirty="0" smtClean="0">
                <a:solidFill>
                  <a:srgbClr val="404040"/>
                </a:solidFill>
              </a:rPr>
              <a:t>Redimensionamento </a:t>
            </a:r>
            <a:r>
              <a:rPr lang="pt-BR" sz="2800" b="1" dirty="0">
                <a:solidFill>
                  <a:srgbClr val="404040"/>
                </a:solidFill>
              </a:rPr>
              <a:t>das </a:t>
            </a:r>
            <a:r>
              <a:rPr lang="pt-BR" sz="2800" b="1" dirty="0" smtClean="0">
                <a:solidFill>
                  <a:srgbClr val="404040"/>
                </a:solidFill>
              </a:rPr>
              <a:t>imagens;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b="1" dirty="0" smtClean="0">
                <a:solidFill>
                  <a:srgbClr val="404040"/>
                </a:solidFill>
              </a:rPr>
              <a:t>Aumento </a:t>
            </a:r>
            <a:r>
              <a:rPr lang="pt-BR" sz="2800" b="1" dirty="0">
                <a:solidFill>
                  <a:srgbClr val="404040"/>
                </a:solidFill>
              </a:rPr>
              <a:t>de dados por alteração aleatória do HSV e com rotação na imagem e sua </a:t>
            </a:r>
            <a:r>
              <a:rPr lang="pt-BR" sz="2800" b="1" dirty="0" smtClean="0">
                <a:solidFill>
                  <a:srgbClr val="404040"/>
                </a:solidFill>
              </a:rPr>
              <a:t>máscara;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b="1" dirty="0" smtClean="0">
                <a:solidFill>
                  <a:srgbClr val="404040"/>
                </a:solidFill>
              </a:rPr>
              <a:t>Criação </a:t>
            </a:r>
            <a:r>
              <a:rPr lang="pt-BR" sz="2800" b="1" dirty="0">
                <a:solidFill>
                  <a:srgbClr val="404040"/>
                </a:solidFill>
              </a:rPr>
              <a:t>de </a:t>
            </a:r>
            <a:r>
              <a:rPr lang="pt-BR" sz="2800" b="1" dirty="0" err="1" smtClean="0">
                <a:solidFill>
                  <a:srgbClr val="404040"/>
                </a:solidFill>
              </a:rPr>
              <a:t>folds</a:t>
            </a:r>
            <a:r>
              <a:rPr lang="pt-BR" sz="2800" b="1" dirty="0" smtClean="0">
                <a:solidFill>
                  <a:srgbClr val="404040"/>
                </a:solidFill>
              </a:rPr>
              <a:t> </a:t>
            </a:r>
            <a:r>
              <a:rPr lang="pt-BR" sz="2800" b="1" dirty="0">
                <a:solidFill>
                  <a:srgbClr val="404040"/>
                </a:solidFill>
              </a:rPr>
              <a:t>para </a:t>
            </a:r>
            <a:r>
              <a:rPr lang="pt-BR" sz="2800" b="1" dirty="0" smtClean="0">
                <a:solidFill>
                  <a:srgbClr val="404040"/>
                </a:solidFill>
              </a:rPr>
              <a:t>treinamento, validação </a:t>
            </a:r>
            <a:r>
              <a:rPr lang="pt-BR" sz="2800" b="1" dirty="0">
                <a:solidFill>
                  <a:srgbClr val="404040"/>
                </a:solidFill>
              </a:rPr>
              <a:t>e </a:t>
            </a:r>
            <a:r>
              <a:rPr lang="pt-BR" sz="2800" b="1" dirty="0" smtClean="0">
                <a:solidFill>
                  <a:srgbClr val="404040"/>
                </a:solidFill>
              </a:rPr>
              <a:t>teste;</a:t>
            </a:r>
            <a:endParaRPr lang="pt-BR" sz="2800" b="1" dirty="0">
              <a:solidFill>
                <a:srgbClr val="40404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800" b="1" dirty="0" smtClean="0">
                <a:solidFill>
                  <a:srgbClr val="404040"/>
                </a:solidFill>
              </a:rPr>
              <a:t>Treinamento </a:t>
            </a:r>
            <a:r>
              <a:rPr lang="pt-BR" sz="2800" b="1" dirty="0">
                <a:solidFill>
                  <a:srgbClr val="404040"/>
                </a:solidFill>
              </a:rPr>
              <a:t>do modelo.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746" y="1047765"/>
            <a:ext cx="4230256" cy="236969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5529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86" y="1518031"/>
            <a:ext cx="5282327" cy="396174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2704" y="1518031"/>
            <a:ext cx="5289630" cy="396722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48" y="2638464"/>
            <a:ext cx="1899105" cy="1824812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25054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69640" y="1704243"/>
            <a:ext cx="116082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404040"/>
                </a:solidFill>
              </a:rPr>
              <a:t>Validação com Especialistas, Pesquisadores e Estudantes do viveiro florestal;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404040"/>
                </a:solidFill>
              </a:rPr>
              <a:t>Validação Cruzada;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404040"/>
                </a:solidFill>
              </a:rPr>
              <a:t>Precisão, </a:t>
            </a:r>
            <a:r>
              <a:rPr lang="pt-BR" sz="3200" b="1" dirty="0" err="1" smtClean="0">
                <a:solidFill>
                  <a:srgbClr val="404040"/>
                </a:solidFill>
              </a:rPr>
              <a:t>revocação</a:t>
            </a:r>
            <a:r>
              <a:rPr lang="pt-BR" sz="3200" b="1" dirty="0" smtClean="0">
                <a:solidFill>
                  <a:srgbClr val="404040"/>
                </a:solidFill>
              </a:rPr>
              <a:t>, acurácia e F-</a:t>
            </a:r>
            <a:r>
              <a:rPr lang="pt-BR" sz="3200" b="1" dirty="0" err="1" smtClean="0">
                <a:solidFill>
                  <a:srgbClr val="404040"/>
                </a:solidFill>
              </a:rPr>
              <a:t>measure</a:t>
            </a:r>
            <a:r>
              <a:rPr lang="pt-BR" sz="3200" b="1" dirty="0" smtClean="0">
                <a:solidFill>
                  <a:srgbClr val="404040"/>
                </a:solidFill>
              </a:rPr>
              <a:t>.</a:t>
            </a:r>
            <a:endParaRPr lang="pt-BR" sz="3200" b="1" dirty="0">
              <a:solidFill>
                <a:srgbClr val="404040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Avaliação</a:t>
            </a:r>
            <a:endParaRPr lang="pt-BR" sz="3200" b="1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grpSp>
        <p:nvGrpSpPr>
          <p:cNvPr id="8" name="Agrupar 7"/>
          <p:cNvGrpSpPr/>
          <p:nvPr/>
        </p:nvGrpSpPr>
        <p:grpSpPr>
          <a:xfrm>
            <a:off x="760845" y="3872621"/>
            <a:ext cx="10670310" cy="1714500"/>
            <a:chOff x="382466" y="3872621"/>
            <a:chExt cx="10670310" cy="171450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466" y="3929771"/>
              <a:ext cx="2562225" cy="16002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7846" y="3872621"/>
              <a:ext cx="4210050" cy="1714500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1051" y="4320296"/>
              <a:ext cx="2371725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59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r="3704"/>
          <a:stretch/>
        </p:blipFill>
        <p:spPr>
          <a:xfrm rot="5400000">
            <a:off x="3749962" y="1409679"/>
            <a:ext cx="4692077" cy="415405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306592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Otsu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19" y="3912234"/>
            <a:ext cx="4256442" cy="2128221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1947"/>
            <a:ext cx="3363223" cy="448429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13961" y="1045494"/>
            <a:ext cx="4878039" cy="48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Otsu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948"/>
            <a:ext cx="4498109" cy="449810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40" y="4148993"/>
            <a:ext cx="3810000" cy="1905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2818" y="1066237"/>
            <a:ext cx="4069181" cy="40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20193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Roteiro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2CFCF7-47CA-4E81-B122-5787D6C9EBE6}"/>
              </a:ext>
            </a:extLst>
          </p:cNvPr>
          <p:cNvSpPr txBox="1"/>
          <p:nvPr/>
        </p:nvSpPr>
        <p:spPr>
          <a:xfrm>
            <a:off x="269640" y="1179138"/>
            <a:ext cx="537679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04040"/>
                </a:solidFill>
              </a:rPr>
              <a:t>Introdução;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04040"/>
                </a:solidFill>
              </a:rPr>
              <a:t>Trabalhos Relacionados;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04040"/>
                </a:solidFill>
              </a:rPr>
              <a:t>Metodologia;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04040"/>
                </a:solidFill>
              </a:rPr>
              <a:t>Resultados e Discussões;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04040"/>
                </a:solidFill>
              </a:rPr>
              <a:t>Demonstração;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04040"/>
                </a:solidFill>
              </a:rPr>
              <a:t>Trabalhos Futuros;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04040"/>
                </a:solidFill>
              </a:rPr>
              <a:t>Conclusões.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555CD1D-0B67-447E-9B27-95BA00C5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E333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92" y="3755683"/>
            <a:ext cx="2842619" cy="2121437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</p:spTree>
    <p:extLst>
      <p:ext uri="{BB962C8B-B14F-4D97-AF65-F5344CB8AC3E}">
        <p14:creationId xmlns:p14="http://schemas.microsoft.com/office/powerpoint/2010/main" val="37112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Otsu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949"/>
            <a:ext cx="4489578" cy="448957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578" y="3980873"/>
            <a:ext cx="4109260" cy="205463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4182" y="1045495"/>
            <a:ext cx="4017818" cy="40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1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664094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Baseada em </a:t>
            </a:r>
            <a:r>
              <a:rPr lang="pt-BR" sz="3200" b="1" dirty="0" smtClean="0"/>
              <a:t>Características </a:t>
            </a:r>
            <a:r>
              <a:rPr lang="pt-BR" sz="3200" b="1" dirty="0"/>
              <a:t>dos </a:t>
            </a:r>
            <a:r>
              <a:rPr lang="pt-BR" sz="3200" b="1" dirty="0" smtClean="0"/>
              <a:t>Pixels</a:t>
            </a:r>
            <a:endParaRPr lang="pt-BR" sz="32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0" y="1797060"/>
            <a:ext cx="3942142" cy="3900955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2026" y="1791268"/>
            <a:ext cx="3906747" cy="39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8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664094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Baseada em </a:t>
            </a:r>
            <a:r>
              <a:rPr lang="pt-BR" sz="3200" b="1" dirty="0" smtClean="0"/>
              <a:t>Características </a:t>
            </a:r>
            <a:r>
              <a:rPr lang="pt-BR" sz="3200" b="1" dirty="0"/>
              <a:t>dos </a:t>
            </a:r>
            <a:r>
              <a:rPr lang="pt-BR" sz="3200" b="1" dirty="0" smtClean="0"/>
              <a:t>Pixels</a:t>
            </a:r>
            <a:endParaRPr lang="pt-BR" sz="32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28" y="1799548"/>
            <a:ext cx="4512296" cy="389846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4671" y="1752070"/>
            <a:ext cx="3945945" cy="39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2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664094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Baseada em </a:t>
            </a:r>
            <a:r>
              <a:rPr lang="pt-BR" sz="3200" b="1" dirty="0" smtClean="0"/>
              <a:t>Características </a:t>
            </a:r>
            <a:r>
              <a:rPr lang="pt-BR" sz="3200" b="1" dirty="0"/>
              <a:t>dos </a:t>
            </a:r>
            <a:r>
              <a:rPr lang="pt-BR" sz="3200" b="1" dirty="0" smtClean="0"/>
              <a:t>Pixels</a:t>
            </a:r>
            <a:endParaRPr lang="pt-BR" sz="32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26" y="1896902"/>
            <a:ext cx="5910148" cy="383438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32566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664094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Baseada em </a:t>
            </a:r>
            <a:r>
              <a:rPr lang="pt-BR" sz="3200" b="1" dirty="0" smtClean="0"/>
              <a:t>Características </a:t>
            </a:r>
            <a:r>
              <a:rPr lang="pt-BR" sz="3200" b="1" dirty="0"/>
              <a:t>dos </a:t>
            </a:r>
            <a:r>
              <a:rPr lang="pt-BR" sz="3200" b="1" dirty="0" smtClean="0"/>
              <a:t>Pixels</a:t>
            </a:r>
            <a:endParaRPr lang="pt-BR" sz="3200" b="1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89" y="1697867"/>
            <a:ext cx="4100837" cy="41120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292" y="1764982"/>
            <a:ext cx="3977826" cy="39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5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664094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Baseada em </a:t>
            </a:r>
            <a:r>
              <a:rPr lang="pt-BR" sz="3200" b="1" dirty="0" smtClean="0"/>
              <a:t>Características </a:t>
            </a:r>
            <a:r>
              <a:rPr lang="pt-BR" sz="3200" b="1" dirty="0"/>
              <a:t>dos </a:t>
            </a:r>
            <a:r>
              <a:rPr lang="pt-BR" sz="3200" b="1" dirty="0" smtClean="0"/>
              <a:t>Pixels</a:t>
            </a:r>
            <a:endParaRPr lang="pt-BR" sz="3200" b="1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89" y="1673629"/>
            <a:ext cx="4818528" cy="425669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1782" y="1667491"/>
            <a:ext cx="4262835" cy="42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664094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Baseada em </a:t>
            </a:r>
            <a:r>
              <a:rPr lang="pt-BR" sz="3200" b="1" dirty="0" smtClean="0"/>
              <a:t>Características </a:t>
            </a:r>
            <a:r>
              <a:rPr lang="pt-BR" sz="3200" b="1" dirty="0"/>
              <a:t>dos </a:t>
            </a:r>
            <a:r>
              <a:rPr lang="pt-BR" sz="3200" b="1" dirty="0" smtClean="0"/>
              <a:t>Pixels</a:t>
            </a:r>
            <a:endParaRPr lang="pt-BR" sz="3200" b="1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153" y="1750321"/>
            <a:ext cx="7545694" cy="41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8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4341091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Agrupamento k-</a:t>
            </a:r>
            <a:r>
              <a:rPr lang="pt-BR" sz="3200" b="1" dirty="0" err="1"/>
              <a:t>means</a:t>
            </a:r>
            <a:endParaRPr lang="pt-BR" sz="3200" b="1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5" y="1642213"/>
            <a:ext cx="4343767" cy="4343767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7" y="1662464"/>
            <a:ext cx="4344554" cy="43445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9906" y="1076184"/>
            <a:ext cx="2944771" cy="29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4341091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Agrupamento k-</a:t>
            </a:r>
            <a:r>
              <a:rPr lang="pt-BR" sz="3200" b="1" dirty="0" err="1"/>
              <a:t>means</a:t>
            </a:r>
            <a:endParaRPr lang="pt-BR" sz="3200" b="1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6" y="1715544"/>
            <a:ext cx="4197105" cy="4197105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50" y="1685325"/>
            <a:ext cx="4245001" cy="424500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0139" y="1026105"/>
            <a:ext cx="3231859" cy="32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6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U-net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87" y="1736363"/>
            <a:ext cx="4045126" cy="408430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13" y="1704243"/>
            <a:ext cx="3071549" cy="40953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5660" y="2211125"/>
            <a:ext cx="4081604" cy="3061203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3222211" y="1076185"/>
            <a:ext cx="2678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Verdadeiro Positivo</a:t>
            </a:r>
            <a:endParaRPr lang="pt-BR" sz="24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736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29129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Introdução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E3509271-A702-4BDD-AA96-D23C19A7AB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5854" y="1778992"/>
            <a:ext cx="4593736" cy="344530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981433" y="1140666"/>
            <a:ext cx="76651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rgbClr val="404040"/>
                </a:solidFill>
              </a:rPr>
              <a:t>Viveiro Florestal – Universidade Federal Rural de Pernambuco (UFRPE)</a:t>
            </a:r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4027978" y="4228851"/>
            <a:ext cx="79119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“Aplicar técnicas </a:t>
            </a:r>
            <a:r>
              <a:rPr lang="pt-BR" sz="24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processamento de imagens para a detecção e realce de mudas de </a:t>
            </a:r>
            <a:r>
              <a:rPr lang="pt-BR" sz="2400" b="1" i="1" dirty="0" err="1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Gallesia</a:t>
            </a:r>
            <a:r>
              <a:rPr lang="pt-BR" sz="2400" b="1" i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b="1" i="1" dirty="0" err="1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Integrifolia</a:t>
            </a:r>
            <a:r>
              <a:rPr lang="pt-BR" sz="2400" b="1" i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diante </a:t>
            </a:r>
            <a:r>
              <a:rPr lang="pt-BR" sz="24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plantas daninhas para o auxilio na identificação e remoção destas do cultivo</a:t>
            </a:r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</a:t>
            </a:r>
            <a:endParaRPr lang="pt-BR" sz="24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346472" y="2189944"/>
            <a:ext cx="52993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 smtClean="0">
                <a:solidFill>
                  <a:srgbClr val="404040"/>
                </a:solidFill>
              </a:rPr>
              <a:t>Descarte de 100% </a:t>
            </a:r>
            <a:r>
              <a:rPr lang="pt-BR" sz="2400" b="1" dirty="0">
                <a:solidFill>
                  <a:srgbClr val="404040"/>
                </a:solidFill>
              </a:rPr>
              <a:t>das mudas </a:t>
            </a:r>
            <a:r>
              <a:rPr lang="pt-BR" sz="2400" b="1" dirty="0" smtClean="0">
                <a:solidFill>
                  <a:srgbClr val="404040"/>
                </a:solidFill>
              </a:rPr>
              <a:t>cultivas;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 smtClean="0">
                <a:solidFill>
                  <a:srgbClr val="404040"/>
                </a:solidFill>
              </a:rPr>
              <a:t>Agricultura familiar;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 smtClean="0">
                <a:solidFill>
                  <a:srgbClr val="404040"/>
                </a:solidFill>
              </a:rPr>
              <a:t>Uso de herbicidas.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29588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U-net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846" y="1799548"/>
            <a:ext cx="4048125" cy="3952875"/>
          </a:xfrm>
          <a:prstGeom prst="rect">
            <a:avLst/>
          </a:prstGeom>
        </p:spPr>
      </p:pic>
      <p:grpSp>
        <p:nvGrpSpPr>
          <p:cNvPr id="6" name="Agrupar 5"/>
          <p:cNvGrpSpPr/>
          <p:nvPr/>
        </p:nvGrpSpPr>
        <p:grpSpPr>
          <a:xfrm>
            <a:off x="1156331" y="1750321"/>
            <a:ext cx="4248150" cy="3981450"/>
            <a:chOff x="1156331" y="1750321"/>
            <a:chExt cx="4248150" cy="398145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6331" y="1750321"/>
              <a:ext cx="4248150" cy="3981450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3823855" y="3214255"/>
              <a:ext cx="434109" cy="7033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Retângulo 16"/>
          <p:cNvSpPr/>
          <p:nvPr/>
        </p:nvSpPr>
        <p:spPr>
          <a:xfrm>
            <a:off x="7869382" y="3214255"/>
            <a:ext cx="646545" cy="1096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222211" y="1076185"/>
            <a:ext cx="2678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Verdadeiro Positivo</a:t>
            </a:r>
            <a:endParaRPr lang="pt-BR" sz="24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67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U-net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13" y="1842421"/>
            <a:ext cx="4305300" cy="394335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r="5534"/>
          <a:stretch/>
        </p:blipFill>
        <p:spPr>
          <a:xfrm>
            <a:off x="4544291" y="1842421"/>
            <a:ext cx="4174837" cy="39433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129" y="1169885"/>
            <a:ext cx="3525616" cy="2644212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3222211" y="1076185"/>
            <a:ext cx="2678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Verdadeiro Positivo</a:t>
            </a:r>
            <a:endParaRPr lang="pt-BR" sz="24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25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U-net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14" y="1796797"/>
            <a:ext cx="4543425" cy="40005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22211" y="1076185"/>
            <a:ext cx="2678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Verdadeiro Positivo</a:t>
            </a:r>
            <a:endParaRPr lang="pt-BR" sz="24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76" y="1045495"/>
            <a:ext cx="3069024" cy="306902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61398" y="1796797"/>
            <a:ext cx="4026753" cy="40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U-net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12" y="1697867"/>
            <a:ext cx="4440905" cy="4153436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22211" y="1076185"/>
            <a:ext cx="191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Falso Positivo</a:t>
            </a:r>
            <a:endParaRPr lang="pt-BR" sz="24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930" y="1076185"/>
            <a:ext cx="3100747" cy="31007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6004" y="1704243"/>
            <a:ext cx="4147060" cy="4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U-net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54" y="1728326"/>
            <a:ext cx="4362450" cy="397192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3222211" y="1076185"/>
            <a:ext cx="204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Falso Negativo</a:t>
            </a:r>
            <a:endParaRPr lang="pt-BR" sz="24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39" y="1065043"/>
            <a:ext cx="3187361" cy="23905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2" r="7298"/>
          <a:stretch/>
        </p:blipFill>
        <p:spPr>
          <a:xfrm rot="10800000">
            <a:off x="4825584" y="1823631"/>
            <a:ext cx="4084375" cy="37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 smtClean="0"/>
              <a:t>U-net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13" y="1762424"/>
            <a:ext cx="4638675" cy="402907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3222211" y="1076185"/>
            <a:ext cx="204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Falso Negativo</a:t>
            </a:r>
            <a:endParaRPr lang="pt-BR" sz="2400" b="1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913" y="1039241"/>
            <a:ext cx="3322944" cy="33229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96960" y="1933364"/>
            <a:ext cx="3727366" cy="37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8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454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Resultados e </a:t>
            </a:r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Discussões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0" y="1026105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Avaliação</a:t>
            </a:r>
            <a:endParaRPr lang="pt-BR" sz="3200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172300"/>
              </p:ext>
            </p:extLst>
          </p:nvPr>
        </p:nvGraphicFramePr>
        <p:xfrm>
          <a:off x="285301" y="2185614"/>
          <a:ext cx="11552905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0415">
                  <a:extLst>
                    <a:ext uri="{9D8B030D-6E8A-4147-A177-3AD203B41FA5}">
                      <a16:colId xmlns:a16="http://schemas.microsoft.com/office/drawing/2014/main" val="3267103205"/>
                    </a:ext>
                  </a:extLst>
                </a:gridCol>
                <a:gridCol w="1650415">
                  <a:extLst>
                    <a:ext uri="{9D8B030D-6E8A-4147-A177-3AD203B41FA5}">
                      <a16:colId xmlns:a16="http://schemas.microsoft.com/office/drawing/2014/main" val="2628213062"/>
                    </a:ext>
                  </a:extLst>
                </a:gridCol>
                <a:gridCol w="1650415">
                  <a:extLst>
                    <a:ext uri="{9D8B030D-6E8A-4147-A177-3AD203B41FA5}">
                      <a16:colId xmlns:a16="http://schemas.microsoft.com/office/drawing/2014/main" val="1406503411"/>
                    </a:ext>
                  </a:extLst>
                </a:gridCol>
                <a:gridCol w="1650415">
                  <a:extLst>
                    <a:ext uri="{9D8B030D-6E8A-4147-A177-3AD203B41FA5}">
                      <a16:colId xmlns:a16="http://schemas.microsoft.com/office/drawing/2014/main" val="3791226854"/>
                    </a:ext>
                  </a:extLst>
                </a:gridCol>
                <a:gridCol w="1650415">
                  <a:extLst>
                    <a:ext uri="{9D8B030D-6E8A-4147-A177-3AD203B41FA5}">
                      <a16:colId xmlns:a16="http://schemas.microsoft.com/office/drawing/2014/main" val="2241579552"/>
                    </a:ext>
                  </a:extLst>
                </a:gridCol>
                <a:gridCol w="1650415">
                  <a:extLst>
                    <a:ext uri="{9D8B030D-6E8A-4147-A177-3AD203B41FA5}">
                      <a16:colId xmlns:a16="http://schemas.microsoft.com/office/drawing/2014/main" val="2855008794"/>
                    </a:ext>
                  </a:extLst>
                </a:gridCol>
                <a:gridCol w="1650415">
                  <a:extLst>
                    <a:ext uri="{9D8B030D-6E8A-4147-A177-3AD203B41FA5}">
                      <a16:colId xmlns:a16="http://schemas.microsoft.com/office/drawing/2014/main" val="1793194554"/>
                    </a:ext>
                  </a:extLst>
                </a:gridCol>
              </a:tblGrid>
              <a:tr h="57537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Total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Falso Positivo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Falso Negativo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Verdadeiro Positivo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Verdadeiro negativo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Precisão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Revocação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3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0,923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0,857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16836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010308"/>
              </p:ext>
            </p:extLst>
          </p:nvPr>
        </p:nvGraphicFramePr>
        <p:xfrm>
          <a:off x="1792815" y="3714595"/>
          <a:ext cx="860637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68790">
                  <a:extLst>
                    <a:ext uri="{9D8B030D-6E8A-4147-A177-3AD203B41FA5}">
                      <a16:colId xmlns:a16="http://schemas.microsoft.com/office/drawing/2014/main" val="4235260175"/>
                    </a:ext>
                  </a:extLst>
                </a:gridCol>
                <a:gridCol w="2868790">
                  <a:extLst>
                    <a:ext uri="{9D8B030D-6E8A-4147-A177-3AD203B41FA5}">
                      <a16:colId xmlns:a16="http://schemas.microsoft.com/office/drawing/2014/main" val="2650160330"/>
                    </a:ext>
                  </a:extLst>
                </a:gridCol>
                <a:gridCol w="2868790">
                  <a:extLst>
                    <a:ext uri="{9D8B030D-6E8A-4147-A177-3AD203B41FA5}">
                      <a16:colId xmlns:a16="http://schemas.microsoft.com/office/drawing/2014/main" val="1815178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Taxa Verdadeiros Negativos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Acurácia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F-</a:t>
                      </a:r>
                      <a:r>
                        <a:rPr lang="pt-BR" dirty="0" err="1" smtClean="0"/>
                        <a:t>measure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80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0,8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0,888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860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4883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Trabalhos Futuros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6" b="13638"/>
          <a:stretch/>
        </p:blipFill>
        <p:spPr>
          <a:xfrm>
            <a:off x="425174" y="1699540"/>
            <a:ext cx="4727534" cy="260730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02" y="1403927"/>
            <a:ext cx="4260265" cy="290292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grpSp>
        <p:nvGrpSpPr>
          <p:cNvPr id="7" name="Agrupar 6"/>
          <p:cNvGrpSpPr/>
          <p:nvPr/>
        </p:nvGrpSpPr>
        <p:grpSpPr>
          <a:xfrm>
            <a:off x="4134656" y="4497323"/>
            <a:ext cx="3922688" cy="1398766"/>
            <a:chOff x="3562537" y="4497323"/>
            <a:chExt cx="3922688" cy="1398766"/>
          </a:xfrm>
        </p:grpSpPr>
        <p:sp>
          <p:nvSpPr>
            <p:cNvPr id="5" name="Retângulo 4"/>
            <p:cNvSpPr/>
            <p:nvPr/>
          </p:nvSpPr>
          <p:spPr>
            <a:xfrm>
              <a:off x="6018157" y="5196706"/>
              <a:ext cx="1467068" cy="400110"/>
            </a:xfrm>
            <a:prstGeom prst="rect">
              <a:avLst/>
            </a:prstGeom>
            <a:ln w="19050">
              <a:solidFill>
                <a:srgbClr val="FF0000"/>
              </a:solidFill>
              <a:prstDash val="dash"/>
            </a:ln>
          </p:spPr>
          <p:txBody>
            <a:bodyPr wrap="none">
              <a:spAutoFit/>
            </a:bodyPr>
            <a:lstStyle/>
            <a:p>
              <a:r>
                <a:rPr lang="pt-BR" sz="2000" b="1" dirty="0" smtClean="0">
                  <a:solidFill>
                    <a:srgbClr val="404040"/>
                  </a:solidFill>
                  <a:latin typeface="Rubik"/>
                </a:rPr>
                <a:t>16/06/2019</a:t>
              </a:r>
              <a:endParaRPr lang="pt-BR" sz="2000" b="1" dirty="0">
                <a:solidFill>
                  <a:srgbClr val="404040"/>
                </a:solidFill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537" y="4497323"/>
              <a:ext cx="2265607" cy="1398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8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0861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Conclusões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B365819-2EDB-4692-BD83-3DD81603D01E}"/>
              </a:ext>
            </a:extLst>
          </p:cNvPr>
          <p:cNvSpPr txBox="1"/>
          <p:nvPr/>
        </p:nvSpPr>
        <p:spPr>
          <a:xfrm>
            <a:off x="477539" y="4578917"/>
            <a:ext cx="112369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Link para o </a:t>
            </a:r>
            <a:r>
              <a:rPr lang="pt-BR" b="1" dirty="0" err="1" smtClean="0"/>
              <a:t>Github</a:t>
            </a:r>
            <a:r>
              <a:rPr lang="pt-BR" b="1" dirty="0" smtClean="0"/>
              <a:t>: </a:t>
            </a:r>
            <a:r>
              <a:rPr lang="pt-BR" b="1" dirty="0">
                <a:hlinkClick r:id="rId4"/>
              </a:rPr>
              <a:t>https://github.com/geraldo7junior/pi_2019</a:t>
            </a:r>
            <a:endParaRPr lang="pt-B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Link </a:t>
            </a:r>
            <a:r>
              <a:rPr lang="pt-BR" b="1" dirty="0"/>
              <a:t>para o </a:t>
            </a:r>
            <a:r>
              <a:rPr lang="pt-BR" b="1" dirty="0" err="1" smtClean="0"/>
              <a:t>Colab</a:t>
            </a:r>
            <a:r>
              <a:rPr lang="pt-BR" b="1" dirty="0" smtClean="0"/>
              <a:t> </a:t>
            </a:r>
            <a:r>
              <a:rPr lang="pt-BR" b="1" dirty="0" err="1" smtClean="0"/>
              <a:t>Research</a:t>
            </a:r>
            <a:r>
              <a:rPr lang="pt-BR" b="1" dirty="0"/>
              <a:t>: </a:t>
            </a:r>
            <a:r>
              <a:rPr lang="pt-BR" b="1" dirty="0">
                <a:hlinkClick r:id="rId5"/>
              </a:rPr>
              <a:t>https://</a:t>
            </a:r>
            <a:r>
              <a:rPr lang="pt-BR" b="1" dirty="0" smtClean="0">
                <a:hlinkClick r:id="rId5"/>
              </a:rPr>
              <a:t>colab.research.google.com/drive/1hqQ-6sCMywNC5atiG9OtQqFEg1DwoBO8</a:t>
            </a:r>
            <a:endParaRPr lang="pt-B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As fotos originais podem ser encontradas em: </a:t>
            </a:r>
            <a:r>
              <a:rPr lang="pt-BR" b="1" u="sng" dirty="0">
                <a:solidFill>
                  <a:srgbClr val="0070C0"/>
                </a:solidFill>
              </a:rPr>
              <a:t>encurtador.com.br/</a:t>
            </a:r>
            <a:r>
              <a:rPr lang="pt-BR" b="1" u="sng" dirty="0" err="1">
                <a:solidFill>
                  <a:srgbClr val="0070C0"/>
                </a:solidFill>
              </a:rPr>
              <a:t>ijqvG</a:t>
            </a:r>
            <a:r>
              <a:rPr lang="pt-BR" b="1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As fotos já classificadas estão em: </a:t>
            </a:r>
            <a:r>
              <a:rPr lang="pt-BR" b="1" u="sng" dirty="0">
                <a:solidFill>
                  <a:srgbClr val="0070C0"/>
                </a:solidFill>
              </a:rPr>
              <a:t>encurtador.com.br/iqLM1</a:t>
            </a:r>
            <a:r>
              <a:rPr lang="pt-BR" b="1" dirty="0"/>
              <a:t>.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81" y="1089411"/>
            <a:ext cx="3777238" cy="346876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12138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ADD6DE-8CA5-43D5-B996-9B833488F2FD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1444704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4324526" y="627075"/>
            <a:ext cx="78101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Processamento de Imagens</a:t>
            </a:r>
            <a:endParaRPr lang="pt-BR" sz="48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3561F9-0802-4374-A789-E8FAD11E46E7}"/>
              </a:ext>
            </a:extLst>
          </p:cNvPr>
          <p:cNvSpPr/>
          <p:nvPr/>
        </p:nvSpPr>
        <p:spPr>
          <a:xfrm>
            <a:off x="1368421" y="2140957"/>
            <a:ext cx="94551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rgbClr val="404040"/>
                </a:solidFill>
              </a:rPr>
              <a:t>Uma Proposta para a Detecção de Plantas Daninhas em Mudas de </a:t>
            </a:r>
            <a:r>
              <a:rPr lang="pt-BR" sz="4800" b="1" i="1" dirty="0" err="1">
                <a:solidFill>
                  <a:srgbClr val="404040"/>
                </a:solidFill>
              </a:rPr>
              <a:t>Gallesia</a:t>
            </a:r>
            <a:r>
              <a:rPr lang="pt-BR" sz="4800" b="1" i="1" dirty="0">
                <a:solidFill>
                  <a:srgbClr val="404040"/>
                </a:solidFill>
              </a:rPr>
              <a:t> Integrifólia </a:t>
            </a:r>
            <a:r>
              <a:rPr lang="pt-BR" sz="4800" b="1" dirty="0">
                <a:solidFill>
                  <a:srgbClr val="404040"/>
                </a:solidFill>
              </a:rPr>
              <a:t>com Métodos de Processamento de Imagens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AD366C-5C98-4F82-A7D1-90C99640B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4" r="24049"/>
          <a:stretch/>
        </p:blipFill>
        <p:spPr>
          <a:xfrm>
            <a:off x="3034593" y="22615"/>
            <a:ext cx="1016866" cy="13978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51707E5-D9CF-40B9-8CD2-7F86CA0E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1" y="384915"/>
            <a:ext cx="2636525" cy="1045466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0BBACFD-B581-4938-9213-F7C22929C601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DCFDBBD2-36A4-4830-B26B-6C03D0729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53A94997-A5C7-469C-AD01-1F64FC40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D92BED1C-4789-46D9-B997-2CEAFDF2C270}"/>
              </a:ext>
            </a:extLst>
          </p:cNvPr>
          <p:cNvSpPr/>
          <p:nvPr/>
        </p:nvSpPr>
        <p:spPr>
          <a:xfrm>
            <a:off x="-1" y="1642582"/>
            <a:ext cx="3140765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Dúvidas?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E1F47A8-FB0A-4B2C-9A2E-64888F764F6D}"/>
              </a:ext>
            </a:extLst>
          </p:cNvPr>
          <p:cNvSpPr/>
          <p:nvPr/>
        </p:nvSpPr>
        <p:spPr>
          <a:xfrm>
            <a:off x="8468139" y="5510402"/>
            <a:ext cx="3719652" cy="5458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Obrigado pela Atenção!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</p:spTree>
    <p:extLst>
      <p:ext uri="{BB962C8B-B14F-4D97-AF65-F5344CB8AC3E}">
        <p14:creationId xmlns:p14="http://schemas.microsoft.com/office/powerpoint/2010/main" val="49658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29129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 smtClean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Introdução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12751"/>
          <a:stretch/>
        </p:blipFill>
        <p:spPr>
          <a:xfrm>
            <a:off x="7533431" y="1359262"/>
            <a:ext cx="4211782" cy="429534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7" y="1359262"/>
            <a:ext cx="3221511" cy="4295348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3618634" y="3322270"/>
            <a:ext cx="4140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solidFill>
                  <a:srgbClr val="7E3334"/>
                </a:solidFill>
              </a:rPr>
              <a:t>Tectona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err="1" smtClean="0">
                <a:solidFill>
                  <a:srgbClr val="7E3334"/>
                </a:solidFill>
              </a:rPr>
              <a:t>Grandis</a:t>
            </a:r>
            <a:r>
              <a:rPr lang="pt-BR" b="1" dirty="0" smtClean="0">
                <a:solidFill>
                  <a:srgbClr val="7E3334"/>
                </a:solidFill>
              </a:rPr>
              <a:t>         </a:t>
            </a:r>
            <a:r>
              <a:rPr lang="pt-BR" b="1" dirty="0" err="1" smtClean="0">
                <a:solidFill>
                  <a:srgbClr val="7E3334"/>
                </a:solidFill>
              </a:rPr>
              <a:t>Gallesia</a:t>
            </a:r>
            <a:r>
              <a:rPr lang="pt-BR" b="1" dirty="0" smtClean="0">
                <a:solidFill>
                  <a:srgbClr val="7E3334"/>
                </a:solidFill>
              </a:rPr>
              <a:t> </a:t>
            </a:r>
            <a:r>
              <a:rPr lang="pt-BR" b="1" dirty="0">
                <a:solidFill>
                  <a:srgbClr val="7E3334"/>
                </a:solidFill>
              </a:rPr>
              <a:t>Integrifólia </a:t>
            </a:r>
            <a:endParaRPr lang="pt-BR" dirty="0"/>
          </a:p>
        </p:txBody>
      </p:sp>
      <p:sp>
        <p:nvSpPr>
          <p:cNvPr id="19" name="Seta em Curva para Cima 18"/>
          <p:cNvSpPr/>
          <p:nvPr/>
        </p:nvSpPr>
        <p:spPr>
          <a:xfrm>
            <a:off x="4433013" y="3758210"/>
            <a:ext cx="2078623" cy="572655"/>
          </a:xfrm>
          <a:prstGeom prst="curvedUpArrow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87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29129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Introdução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57899F81-7510-4411-86C7-9619EA24BA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3"/>
          <a:stretch/>
        </p:blipFill>
        <p:spPr>
          <a:xfrm rot="5400000">
            <a:off x="-253280" y="2012837"/>
            <a:ext cx="4295347" cy="378878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69" y="1768793"/>
            <a:ext cx="5727131" cy="429534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30049" y="1123277"/>
            <a:ext cx="5558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i="1" dirty="0" err="1">
                <a:solidFill>
                  <a:srgbClr val="404040"/>
                </a:solidFill>
              </a:rPr>
              <a:t>Gallesia</a:t>
            </a:r>
            <a:r>
              <a:rPr lang="pt-BR" sz="2800" b="1" i="1" dirty="0">
                <a:solidFill>
                  <a:srgbClr val="404040"/>
                </a:solidFill>
              </a:rPr>
              <a:t> </a:t>
            </a:r>
            <a:r>
              <a:rPr lang="pt-BR" sz="2800" b="1" i="1" dirty="0" smtClean="0">
                <a:solidFill>
                  <a:srgbClr val="404040"/>
                </a:solidFill>
              </a:rPr>
              <a:t>Integrifólia (Pau-d'alho) </a:t>
            </a:r>
            <a:endParaRPr lang="pt-BR" sz="2800" dirty="0"/>
          </a:p>
        </p:txBody>
      </p:sp>
      <p:sp>
        <p:nvSpPr>
          <p:cNvPr id="3" name="Retângulo 2"/>
          <p:cNvSpPr/>
          <p:nvPr/>
        </p:nvSpPr>
        <p:spPr>
          <a:xfrm>
            <a:off x="2069836" y="2905577"/>
            <a:ext cx="1430746" cy="8905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63647" y="2165792"/>
            <a:ext cx="1430746" cy="8905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3197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62408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Trabalhos Relacionados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" y="1863343"/>
            <a:ext cx="4368800" cy="3276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62" y="1863343"/>
            <a:ext cx="5825067" cy="32766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32794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87" y="1889626"/>
            <a:ext cx="9437426" cy="307874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34908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02C0448-F97F-4C91-B3DA-347B9803FA7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2611" y="1790282"/>
            <a:ext cx="4434498" cy="332587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811FE6A-0961-43FE-81BA-72133294C54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8847" y="1795638"/>
            <a:ext cx="4477342" cy="335800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</p:spTree>
    <p:extLst>
      <p:ext uri="{BB962C8B-B14F-4D97-AF65-F5344CB8AC3E}">
        <p14:creationId xmlns:p14="http://schemas.microsoft.com/office/powerpoint/2010/main" val="6197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1243A09-4D17-4939-8D1D-929190EBAE20}"/>
              </a:ext>
            </a:extLst>
          </p:cNvPr>
          <p:cNvSpPr/>
          <p:nvPr/>
        </p:nvSpPr>
        <p:spPr>
          <a:xfrm>
            <a:off x="0" y="6056245"/>
            <a:ext cx="12192000" cy="198782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DC69BE-373A-4F1F-9570-F95523ED1F99}"/>
              </a:ext>
            </a:extLst>
          </p:cNvPr>
          <p:cNvSpPr/>
          <p:nvPr/>
        </p:nvSpPr>
        <p:spPr>
          <a:xfrm>
            <a:off x="0" y="980880"/>
            <a:ext cx="12192000" cy="64615"/>
          </a:xfrm>
          <a:prstGeom prst="rect">
            <a:avLst/>
          </a:prstGeom>
          <a:solidFill>
            <a:srgbClr val="7E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1128892-D890-4C7B-9DCF-DF761BED6240}"/>
              </a:ext>
            </a:extLst>
          </p:cNvPr>
          <p:cNvSpPr/>
          <p:nvPr/>
        </p:nvSpPr>
        <p:spPr>
          <a:xfrm>
            <a:off x="269640" y="226827"/>
            <a:ext cx="3348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rgbClr val="7E3334"/>
                </a:solidFill>
                <a:latin typeface="Exo" panose="02000503000000000000" pitchFamily="50" charset="0"/>
                <a:ea typeface="Roboto Bk" pitchFamily="2" charset="0"/>
              </a:rPr>
              <a:t>Metodologia</a:t>
            </a:r>
            <a:endParaRPr lang="pt-BR" sz="4400" dirty="0">
              <a:solidFill>
                <a:srgbClr val="7E3334"/>
              </a:solidFill>
              <a:latin typeface="Exo" panose="02000503000000000000" pitchFamily="50" charset="0"/>
              <a:ea typeface="Roboto Bk" pitchFamily="2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1E720A2-FC61-4B03-858D-16B2BDEBCB3F}"/>
              </a:ext>
            </a:extLst>
          </p:cNvPr>
          <p:cNvSpPr/>
          <p:nvPr/>
        </p:nvSpPr>
        <p:spPr>
          <a:xfrm>
            <a:off x="269640" y="6380946"/>
            <a:ext cx="2787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E3334"/>
                </a:solidFill>
                <a:ea typeface="HG Mincho Light J"/>
              </a:rPr>
              <a:t>Processamento de Imagens</a:t>
            </a:r>
            <a:endParaRPr lang="pt-BR" dirty="0">
              <a:solidFill>
                <a:srgbClr val="7E3334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9DCAAFD-D5EF-4555-9F31-C26302073B7D}"/>
              </a:ext>
            </a:extLst>
          </p:cNvPr>
          <p:cNvGrpSpPr/>
          <p:nvPr/>
        </p:nvGrpSpPr>
        <p:grpSpPr>
          <a:xfrm>
            <a:off x="10332333" y="6233469"/>
            <a:ext cx="1802344" cy="627075"/>
            <a:chOff x="8759639" y="6230925"/>
            <a:chExt cx="1802344" cy="627075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045064-650D-4C93-A9C0-DE0D0A574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4" r="30442"/>
            <a:stretch/>
          </p:blipFill>
          <p:spPr>
            <a:xfrm>
              <a:off x="10172519" y="6230925"/>
              <a:ext cx="389464" cy="6270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2A5A2E1-42AE-4ED9-98B4-DDE6E974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39" y="6273225"/>
              <a:ext cx="1412880" cy="560252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B1CD01D-C473-4A93-8D87-4D877508C9D0}"/>
              </a:ext>
            </a:extLst>
          </p:cNvPr>
          <p:cNvSpPr txBox="1"/>
          <p:nvPr/>
        </p:nvSpPr>
        <p:spPr>
          <a:xfrm>
            <a:off x="4433013" y="6246721"/>
            <a:ext cx="3325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7E3334"/>
                </a:solidFill>
              </a:rPr>
              <a:t>Geraldo Gomes e Saulo Albuquerque</a:t>
            </a:r>
          </a:p>
          <a:p>
            <a:pPr algn="ctr"/>
            <a:r>
              <a:rPr lang="pt-BR" sz="1600" b="1" dirty="0">
                <a:solidFill>
                  <a:srgbClr val="7E3334"/>
                </a:solidFill>
              </a:rPr>
              <a:t>ggc4@cin.ufpe.br | sjas@cin.ufpe.br</a:t>
            </a:r>
          </a:p>
        </p:txBody>
      </p:sp>
      <p:sp>
        <p:nvSpPr>
          <p:cNvPr id="2" name="Retângulo 1"/>
          <p:cNvSpPr/>
          <p:nvPr/>
        </p:nvSpPr>
        <p:spPr>
          <a:xfrm>
            <a:off x="100149" y="5031157"/>
            <a:ext cx="7871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As fotos originais podem ser encontradas em: </a:t>
            </a:r>
            <a:r>
              <a:rPr lang="pt-BR" b="1" u="sng" dirty="0" smtClean="0">
                <a:solidFill>
                  <a:srgbClr val="0070C0"/>
                </a:solidFill>
              </a:rPr>
              <a:t>encurtador.com.br/</a:t>
            </a:r>
            <a:r>
              <a:rPr lang="pt-BR" b="1" u="sng" dirty="0" err="1" smtClean="0">
                <a:solidFill>
                  <a:srgbClr val="0070C0"/>
                </a:solidFill>
              </a:rPr>
              <a:t>ijqvG</a:t>
            </a:r>
            <a:r>
              <a:rPr lang="pt-BR" b="1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As </a:t>
            </a:r>
            <a:r>
              <a:rPr lang="pt-BR" b="1" dirty="0"/>
              <a:t>fotos já classificadas estão em: </a:t>
            </a:r>
            <a:r>
              <a:rPr lang="pt-BR" b="1" u="sng" dirty="0">
                <a:solidFill>
                  <a:srgbClr val="0070C0"/>
                </a:solidFill>
              </a:rPr>
              <a:t>encurtador.com.br/iqLM1</a:t>
            </a:r>
            <a:r>
              <a:rPr lang="pt-BR" b="1" dirty="0"/>
              <a:t>. </a:t>
            </a:r>
          </a:p>
        </p:txBody>
      </p:sp>
      <p:sp>
        <p:nvSpPr>
          <p:cNvPr id="3" name="Retângulo 2"/>
          <p:cNvSpPr/>
          <p:nvPr/>
        </p:nvSpPr>
        <p:spPr>
          <a:xfrm>
            <a:off x="2189018" y="1620771"/>
            <a:ext cx="78139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Foram cerca de 200 fotos coletadas e 50 classificadas para o experimento, totalizando aproximadamente 800mb em imagens.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E4401FA-B179-49CC-9937-50B8EAD6067A}"/>
              </a:ext>
            </a:extLst>
          </p:cNvPr>
          <p:cNvSpPr/>
          <p:nvPr/>
        </p:nvSpPr>
        <p:spPr>
          <a:xfrm>
            <a:off x="7580243" y="26860"/>
            <a:ext cx="455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7E3334"/>
                </a:solidFill>
              </a:rPr>
              <a:t>Uma Proposta para a Detecção de Plantas Daninhas em Mudas </a:t>
            </a:r>
            <a:r>
              <a:rPr lang="pt-BR" b="1" dirty="0">
                <a:solidFill>
                  <a:srgbClr val="7E3334"/>
                </a:solidFill>
              </a:rPr>
              <a:t>de </a:t>
            </a:r>
            <a:r>
              <a:rPr lang="pt-BR" b="1" dirty="0" err="1">
                <a:solidFill>
                  <a:srgbClr val="7E3334"/>
                </a:solidFill>
              </a:rPr>
              <a:t>Gallesia</a:t>
            </a:r>
            <a:r>
              <a:rPr lang="pt-BR" b="1" dirty="0">
                <a:solidFill>
                  <a:srgbClr val="7E3334"/>
                </a:solidFill>
              </a:rPr>
              <a:t> </a:t>
            </a:r>
            <a:r>
              <a:rPr lang="pt-BR" b="1" dirty="0" smtClean="0">
                <a:solidFill>
                  <a:srgbClr val="7E3334"/>
                </a:solidFill>
              </a:rPr>
              <a:t>Integrifólia </a:t>
            </a:r>
            <a:r>
              <a:rPr lang="pt-BR" b="1" dirty="0" smtClean="0">
                <a:solidFill>
                  <a:srgbClr val="7E3334"/>
                </a:solidFill>
              </a:rPr>
              <a:t>com </a:t>
            </a:r>
            <a:r>
              <a:rPr lang="pt-BR" b="1" dirty="0">
                <a:solidFill>
                  <a:srgbClr val="7E3334"/>
                </a:solidFill>
              </a:rPr>
              <a:t>Métodos de Processamento de Imagens</a:t>
            </a:r>
          </a:p>
        </p:txBody>
      </p:sp>
      <p:sp>
        <p:nvSpPr>
          <p:cNvPr id="5" name="Cilindro 4"/>
          <p:cNvSpPr/>
          <p:nvPr/>
        </p:nvSpPr>
        <p:spPr>
          <a:xfrm>
            <a:off x="7580243" y="4910976"/>
            <a:ext cx="1265382" cy="886691"/>
          </a:xfrm>
          <a:prstGeom prst="can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i="1" dirty="0" err="1" smtClean="0"/>
              <a:t>dataset</a:t>
            </a:r>
            <a:endParaRPr lang="pt-BR" i="1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09293"/>
              </p:ext>
            </p:extLst>
          </p:nvPr>
        </p:nvGraphicFramePr>
        <p:xfrm>
          <a:off x="2484802" y="3365532"/>
          <a:ext cx="722239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5599">
                  <a:extLst>
                    <a:ext uri="{9D8B030D-6E8A-4147-A177-3AD203B41FA5}">
                      <a16:colId xmlns:a16="http://schemas.microsoft.com/office/drawing/2014/main" val="284748835"/>
                    </a:ext>
                  </a:extLst>
                </a:gridCol>
                <a:gridCol w="1805599">
                  <a:extLst>
                    <a:ext uri="{9D8B030D-6E8A-4147-A177-3AD203B41FA5}">
                      <a16:colId xmlns:a16="http://schemas.microsoft.com/office/drawing/2014/main" val="3146260472"/>
                    </a:ext>
                  </a:extLst>
                </a:gridCol>
                <a:gridCol w="1805599">
                  <a:extLst>
                    <a:ext uri="{9D8B030D-6E8A-4147-A177-3AD203B41FA5}">
                      <a16:colId xmlns:a16="http://schemas.microsoft.com/office/drawing/2014/main" val="2113842985"/>
                    </a:ext>
                  </a:extLst>
                </a:gridCol>
                <a:gridCol w="1805599">
                  <a:extLst>
                    <a:ext uri="{9D8B030D-6E8A-4147-A177-3AD203B41FA5}">
                      <a16:colId xmlns:a16="http://schemas.microsoft.com/office/drawing/2014/main" val="674839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Treinamento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Validação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Testes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1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Porcentagem (~)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60%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10%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30%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30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Total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30 imagens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 imagens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 imagens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6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9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8489</TotalTime>
  <Words>1726</Words>
  <Application>Microsoft Office PowerPoint</Application>
  <PresentationFormat>Widescreen</PresentationFormat>
  <Paragraphs>309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Exo</vt:lpstr>
      <vt:lpstr>HG Mincho Light J</vt:lpstr>
      <vt:lpstr>Roboto Bk</vt:lpstr>
      <vt:lpstr>Rubik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Geraldo Júnior</dc:creator>
  <cp:lastModifiedBy>Geraldo Gomes da Cruz Júnior</cp:lastModifiedBy>
  <cp:revision>210</cp:revision>
  <dcterms:created xsi:type="dcterms:W3CDTF">2017-08-13T15:20:48Z</dcterms:created>
  <dcterms:modified xsi:type="dcterms:W3CDTF">2019-06-06T17:54:04Z</dcterms:modified>
</cp:coreProperties>
</file>